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53" r:id="rId6"/>
  </p:sldMasterIdLst>
  <p:sldIdLst>
    <p:sldId id="302" r:id="rId7"/>
    <p:sldId id="308" r:id="rId8"/>
    <p:sldId id="306" r:id="rId9"/>
    <p:sldId id="310" r:id="rId10"/>
    <p:sldId id="332" r:id="rId11"/>
    <p:sldId id="327" r:id="rId12"/>
    <p:sldId id="333" r:id="rId13"/>
    <p:sldId id="341" r:id="rId14"/>
    <p:sldId id="307" r:id="rId15"/>
    <p:sldId id="346" r:id="rId16"/>
    <p:sldId id="323" r:id="rId17"/>
    <p:sldId id="335" r:id="rId18"/>
    <p:sldId id="324" r:id="rId19"/>
    <p:sldId id="337" r:id="rId20"/>
    <p:sldId id="338" r:id="rId21"/>
    <p:sldId id="322" r:id="rId22"/>
    <p:sldId id="316" r:id="rId23"/>
    <p:sldId id="320" r:id="rId24"/>
    <p:sldId id="317" r:id="rId25"/>
    <p:sldId id="321" r:id="rId26"/>
    <p:sldId id="334" r:id="rId27"/>
    <p:sldId id="336" r:id="rId28"/>
    <p:sldId id="340" r:id="rId29"/>
    <p:sldId id="270" r:id="rId30"/>
    <p:sldId id="264" r:id="rId31"/>
    <p:sldId id="344" r:id="rId32"/>
    <p:sldId id="345" r:id="rId3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4FB0A-0EAD-692A-2187-2858FAF2D0F6}" v="221" dt="2020-04-28T17:40:12.944"/>
    <p1510:client id="{1EB782CD-99EF-4193-8842-9FDCA06C1B06}" v="417" dt="2020-04-29T08:56:33.474"/>
    <p1510:client id="{1F0C272F-DCBE-6B63-21F2-5E4AFCB130D4}" v="11" dt="2020-04-29T08:29:41.214"/>
    <p1510:client id="{71FCC22C-7057-4799-94F3-58C9B638FF0A}" v="2715" dt="2020-04-29T08:48:50.671"/>
    <p1510:client id="{76D07C31-D772-B1DD-6595-B45F9592EA51}" v="40" dt="2020-04-28T22:40:58.788"/>
    <p1510:client id="{77A602BC-5F26-373F-AE38-5CBFBA2BCEB9}" v="778" dt="2020-04-28T17:41:53.766"/>
    <p1510:client id="{9A94B48D-C5A2-699E-2036-EAFC05582D5B}" v="22" dt="2020-04-28T22:03:04.228"/>
    <p1510:client id="{9D436635-5D2C-23E6-7EED-B07A5AA515E5}" v="272" dt="2020-04-28T17:36:55.646"/>
    <p1510:client id="{AFA182FD-E821-750A-5D84-65D0FA2EE483}" v="1652" dt="2020-04-28T22:47:30.187"/>
    <p1510:client id="{B17C4287-D8C1-6AC1-AC4C-0C4FEBAB875A}" v="810" dt="2020-04-28T22:40:23.910"/>
    <p1510:client id="{F01A6429-F4A3-D0C6-92D6-EFB43621C4BF}" v="1130" dt="2020-04-28T22:47:12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847"/>
        <p:guide pos="2880"/>
      </p:guideLst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13" /><Relationship Type="http://schemas.openxmlformats.org/officeDocument/2006/relationships/slide" Target="slides/slide12.xml" Id="rId18" /><Relationship Type="http://schemas.openxmlformats.org/officeDocument/2006/relationships/slide" Target="slides/slide20.xml" Id="rId26" /><Relationship Type="http://schemas.microsoft.com/office/2015/10/relationships/revisionInfo" Target="revisionInfo.xml" Id="rId39" /><Relationship Type="http://schemas.openxmlformats.org/officeDocument/2006/relationships/slide" Target="slides/slide15.xml" Id="rId21" /><Relationship Type="http://schemas.openxmlformats.org/officeDocument/2006/relationships/presProps" Target="presProps.xml" Id="rId34" /><Relationship Type="http://schemas.openxmlformats.org/officeDocument/2006/relationships/slide" Target="slides/slide1.xml" Id="rId7" /><Relationship Type="http://schemas.openxmlformats.org/officeDocument/2006/relationships/slide" Target="slides/slide6.xml" Id="rId12" /><Relationship Type="http://schemas.openxmlformats.org/officeDocument/2006/relationships/slide" Target="slides/slide11.xml" Id="rId17" /><Relationship Type="http://schemas.openxmlformats.org/officeDocument/2006/relationships/slide" Target="slides/slide19.xml" Id="rId25" /><Relationship Type="http://schemas.openxmlformats.org/officeDocument/2006/relationships/slide" Target="slides/slide27.xml" Id="rId33" /><Relationship Type="http://schemas.openxmlformats.org/officeDocument/2006/relationships/customXml" Target="../customXml/item2.xml" Id="rId2" /><Relationship Type="http://schemas.openxmlformats.org/officeDocument/2006/relationships/slide" Target="slides/slide10.xml" Id="rId16" /><Relationship Type="http://schemas.openxmlformats.org/officeDocument/2006/relationships/slide" Target="slides/slide14.xml" Id="rId20" /><Relationship Type="http://schemas.openxmlformats.org/officeDocument/2006/relationships/slide" Target="slides/slide23.xml" Id="rId29" /><Relationship Type="http://schemas.openxmlformats.org/officeDocument/2006/relationships/customXml" Target="../customXml/item1.xml" Id="rId1" /><Relationship Type="http://schemas.openxmlformats.org/officeDocument/2006/relationships/slideMaster" Target="slideMasters/slideMaster3.xml" Id="rId6" /><Relationship Type="http://schemas.openxmlformats.org/officeDocument/2006/relationships/slide" Target="slides/slide5.xml" Id="rId11" /><Relationship Type="http://schemas.openxmlformats.org/officeDocument/2006/relationships/slide" Target="slides/slide18.xml" Id="rId24" /><Relationship Type="http://schemas.openxmlformats.org/officeDocument/2006/relationships/slide" Target="slides/slide26.xml" Id="rId32" /><Relationship Type="http://schemas.openxmlformats.org/officeDocument/2006/relationships/tableStyles" Target="tableStyles.xml" Id="rId37" /><Relationship Type="http://schemas.openxmlformats.org/officeDocument/2006/relationships/slideMaster" Target="slideMasters/slideMaster2.xml" Id="rId5" /><Relationship Type="http://schemas.openxmlformats.org/officeDocument/2006/relationships/slide" Target="slides/slide9.xml" Id="rId15" /><Relationship Type="http://schemas.openxmlformats.org/officeDocument/2006/relationships/slide" Target="slides/slide17.xml" Id="rId23" /><Relationship Type="http://schemas.openxmlformats.org/officeDocument/2006/relationships/slide" Target="slides/slide22.xml" Id="rId28" /><Relationship Type="http://schemas.openxmlformats.org/officeDocument/2006/relationships/theme" Target="theme/theme1.xml" Id="rId36" /><Relationship Type="http://schemas.openxmlformats.org/officeDocument/2006/relationships/slide" Target="slides/slide4.xml" Id="rId10" /><Relationship Type="http://schemas.openxmlformats.org/officeDocument/2006/relationships/slide" Target="slides/slide13.xml" Id="rId19" /><Relationship Type="http://schemas.openxmlformats.org/officeDocument/2006/relationships/slide" Target="slides/slide25.xml" Id="rId31" /><Relationship Type="http://schemas.openxmlformats.org/officeDocument/2006/relationships/slideMaster" Target="slideMasters/slideMaster1.xml" Id="rId4" /><Relationship Type="http://schemas.openxmlformats.org/officeDocument/2006/relationships/slide" Target="slides/slide3.xml" Id="rId9" /><Relationship Type="http://schemas.openxmlformats.org/officeDocument/2006/relationships/slide" Target="slides/slide8.xml" Id="rId14" /><Relationship Type="http://schemas.openxmlformats.org/officeDocument/2006/relationships/slide" Target="slides/slide16.xml" Id="rId22" /><Relationship Type="http://schemas.openxmlformats.org/officeDocument/2006/relationships/slide" Target="slides/slide21.xml" Id="rId27" /><Relationship Type="http://schemas.openxmlformats.org/officeDocument/2006/relationships/slide" Target="slides/slide24.xml" Id="rId30" /><Relationship Type="http://schemas.openxmlformats.org/officeDocument/2006/relationships/viewProps" Target="viewProps.xml" Id="rId35" /><Relationship Type="http://schemas.openxmlformats.org/officeDocument/2006/relationships/slide" Target="slides/slide2.xml" Id="rId8" /><Relationship Type="http://schemas.openxmlformats.org/officeDocument/2006/relationships/customXml" Target="../customXml/item3.xml" Id="rId3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>
                <a:ea typeface="+mn-ea"/>
              </a:rPr>
              <a:t>FREE PPT TEMPLATES</a:t>
            </a:r>
            <a:endParaRPr lang="en-US" altLang="ko-KR" b="1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/>
              <a:t>OF YOUR PRESENTATION HERE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</a:t>
            </a:r>
          </a:p>
          <a:p>
            <a:pPr lvl="0"/>
            <a:r>
              <a:rPr lang="en-US" altLang="ko-KR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75123" y="2312695"/>
            <a:ext cx="3888432" cy="1152129"/>
          </a:xfrm>
        </p:spPr>
        <p:txBody>
          <a:bodyPr/>
          <a:lstStyle/>
          <a:p>
            <a:r>
              <a:rPr lang="en-US" altLang="ko-KR">
                <a:ea typeface="맑은 고딕" pitchFamily="50" charset="-127"/>
              </a:rPr>
              <a:t>VMD</a:t>
            </a:r>
            <a:endParaRPr lang="en-US" altLang="ko-K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74435" y="3654781"/>
            <a:ext cx="3888432" cy="50405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/>
              <a:t>A Finnish &amp; Belgian Student Project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673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6611" y="502782"/>
            <a:ext cx="259228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j-lt"/>
                <a:cs typeface="Arial"/>
              </a:rPr>
              <a:t>Used</a:t>
            </a:r>
            <a:r>
              <a:rPr lang="en-US" altLang="ko-KR" sz="2800" b="1">
                <a:solidFill>
                  <a:srgbClr val="FFC000"/>
                </a:solidFill>
                <a:latin typeface="+mj-lt"/>
                <a:cs typeface="Arial"/>
              </a:rPr>
              <a:t> Technologies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926" y="1623086"/>
            <a:ext cx="3129815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Ionic</a:t>
            </a:r>
          </a:p>
          <a:p>
            <a:pPr marL="171450" indent="-1714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Cross platform app builder</a:t>
            </a:r>
            <a:endParaRPr lang="en-US" sz="1200">
              <a:solidFill>
                <a:schemeClr val="bg1"/>
              </a:solidFill>
              <a:ea typeface="Arial Unicode MS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endParaRPr lang="en-US" altLang="ko-KR" sz="1200">
              <a:solidFill>
                <a:schemeClr val="bg1"/>
              </a:solidFill>
              <a:ea typeface="Arial Unicode MS"/>
              <a:cs typeface="+mn-lt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Android</a:t>
            </a:r>
          </a:p>
          <a:p>
            <a:pPr marL="171450" indent="-171450">
              <a:buFont typeface="Arial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Building of App</a:t>
            </a:r>
          </a:p>
          <a:p>
            <a:pPr marL="171450" indent="-171450">
              <a:buFont typeface="Arial"/>
              <a:buChar char="•"/>
            </a:pPr>
            <a:endParaRPr lang="en-US" altLang="ko-KR" sz="1200">
              <a:solidFill>
                <a:schemeClr val="bg1"/>
              </a:solidFill>
              <a:cs typeface="Arial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Angular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Coding framework </a:t>
            </a:r>
            <a:endParaRPr lang="en-US">
              <a:cs typeface="Arial"/>
            </a:endParaRPr>
          </a:p>
          <a:p>
            <a:endParaRPr lang="en-US" sz="1200">
              <a:solidFill>
                <a:schemeClr val="bg1"/>
              </a:solidFill>
              <a:cs typeface="Arial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Cordova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Native plugins</a:t>
            </a:r>
            <a:endParaRPr lang="en-US">
              <a:cs typeface="Arial"/>
            </a:endParaRPr>
          </a:p>
        </p:txBody>
      </p:sp>
      <p:pic>
        <p:nvPicPr>
          <p:cNvPr id="4" name="Afbeelding 4" descr="Afbeelding met bloem&#10;&#10;Beschrijving is gegenereerd met zeer hoge betrouwbaarheid">
            <a:extLst>
              <a:ext uri="{FF2B5EF4-FFF2-40B4-BE49-F238E27FC236}">
                <a16:creationId xmlns:a16="http://schemas.microsoft.com/office/drawing/2014/main" id="{A1E5DADE-B4D8-4D38-A5B4-103F92CE5E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765" r="17765"/>
          <a:stretch/>
        </p:blipFill>
        <p:spPr/>
      </p:pic>
      <p:pic>
        <p:nvPicPr>
          <p:cNvPr id="23" name="Afbeelding 23" descr="Afbeelding met tafel&#10;&#10;Beschrijving is gegenereerd met zeer hoge betrouwbaarheid">
            <a:extLst>
              <a:ext uri="{FF2B5EF4-FFF2-40B4-BE49-F238E27FC236}">
                <a16:creationId xmlns:a16="http://schemas.microsoft.com/office/drawing/2014/main" id="{B6F6E4B3-545A-4C4C-9207-B5ECFF049FA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l="23894" r="23894"/>
          <a:stretch/>
        </p:blipFill>
        <p:spPr/>
      </p:pic>
      <p:pic>
        <p:nvPicPr>
          <p:cNvPr id="12" name="Afbeelding 14" descr="Afbeelding met teken, stoppen, buiten, tekst&#10;&#10;Beschrijving is gegenereerd met zeer hoge betrouwbaarheid">
            <a:extLst>
              <a:ext uri="{FF2B5EF4-FFF2-40B4-BE49-F238E27FC236}">
                <a16:creationId xmlns:a16="http://schemas.microsoft.com/office/drawing/2014/main" id="{13B6B416-9BD1-49A9-A50C-AC081F040EB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4"/>
          <a:srcRect l="36" r="36"/>
          <a:stretch/>
        </p:blipFill>
        <p:spPr/>
      </p:pic>
      <p:pic>
        <p:nvPicPr>
          <p:cNvPr id="21" name="Afbeelding 23" descr="Afbeelding met speelgoed&#10;&#10;Beschrijving is gegenereerd met zeer hoge betrouwbaarheid">
            <a:extLst>
              <a:ext uri="{FF2B5EF4-FFF2-40B4-BE49-F238E27FC236}">
                <a16:creationId xmlns:a16="http://schemas.microsoft.com/office/drawing/2014/main" id="{B8CD513A-4F20-4799-9379-E3E6EE273CE5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5"/>
          <a:srcRect l="36" r="36"/>
          <a:stretch/>
        </p:blipFill>
        <p:spPr/>
      </p:pic>
    </p:spTree>
    <p:extLst>
      <p:ext uri="{BB962C8B-B14F-4D97-AF65-F5344CB8AC3E}">
        <p14:creationId xmlns:p14="http://schemas.microsoft.com/office/powerpoint/2010/main" val="29739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>
                <a:cs typeface="Arial"/>
              </a:rPr>
              <a:t>General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252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68190" y="1174807"/>
            <a:ext cx="383678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accent2"/>
                </a:solidFill>
                <a:latin typeface="+mj-lt"/>
                <a:cs typeface="Arial"/>
              </a:rPr>
              <a:t>Latest Information</a:t>
            </a:r>
            <a:endParaRPr lang="en-US" altLang="ko-KR" sz="2800" b="1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4170" y="1768943"/>
            <a:ext cx="582404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On this page we can see the latest known data from a device.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You can see the status of the device from this moment (online or offline).</a:t>
            </a:r>
            <a:endParaRPr lang="en-US">
              <a:solidFill>
                <a:schemeClr val="bg1"/>
              </a:solidFill>
              <a:cs typeface="Arial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Latest </a:t>
            </a:r>
            <a:r>
              <a:rPr lang="en-US" altLang="ko-KR" sz="1200" err="1">
                <a:solidFill>
                  <a:schemeClr val="bg1"/>
                </a:solidFill>
                <a:cs typeface="Arial"/>
              </a:rPr>
              <a:t>temperature,humidity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 and moisture updates.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Also the current battery percentage.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4327" y="2640568"/>
            <a:ext cx="46225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 </a:t>
            </a:r>
            <a:r>
              <a:rPr lang="en-US" altLang="ko-KR" sz="2800" b="1">
                <a:solidFill>
                  <a:schemeClr val="accent2"/>
                </a:solidFill>
                <a:latin typeface="+mj-lt"/>
                <a:cs typeface="Arial"/>
              </a:rPr>
              <a:t>Status from the devices</a:t>
            </a:r>
            <a:endParaRPr lang="en-US" altLang="ko-KR" sz="2800" b="1">
              <a:solidFill>
                <a:schemeClr val="accent2"/>
              </a:solidFill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91111" y="3202234"/>
            <a:ext cx="57266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Also in the general page there is an overview of the status from all connected devices.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1" name="Afbeelding 21" descr="Afbeelding met schermafbeelding, zwart&#10;&#10;Beschrijving is gegenereerd met zeer hoge betrouwbaarheid">
            <a:extLst>
              <a:ext uri="{FF2B5EF4-FFF2-40B4-BE49-F238E27FC236}">
                <a16:creationId xmlns:a16="http://schemas.microsoft.com/office/drawing/2014/main" id="{D8AB0A37-C168-4014-BC09-A4E385BA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0" y="358487"/>
            <a:ext cx="2035518" cy="4426527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4FB7E6B7-4793-4B63-A41F-AF319CDD6847}"/>
              </a:ext>
            </a:extLst>
          </p:cNvPr>
          <p:cNvSpPr txBox="1"/>
          <p:nvPr/>
        </p:nvSpPr>
        <p:spPr>
          <a:xfrm>
            <a:off x="3268190" y="226637"/>
            <a:ext cx="546036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accent2"/>
                </a:solidFill>
                <a:latin typeface="+mj-lt"/>
                <a:cs typeface="Arial"/>
              </a:rPr>
              <a:t>What can we see on this page?</a:t>
            </a:r>
            <a:endParaRPr lang="en-US" altLang="ko-KR" sz="2800" b="1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0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 sz="2800">
                <a:cs typeface="Arial"/>
              </a:rPr>
              <a:t>Temperature,</a:t>
            </a:r>
          </a:p>
          <a:p>
            <a:r>
              <a:rPr lang="en-US" altLang="ko-KR" sz="2800">
                <a:cs typeface="Arial"/>
              </a:rPr>
              <a:t>Humidity,</a:t>
            </a:r>
            <a:endParaRPr lang="en-US" altLang="ko-KR" sz="2800"/>
          </a:p>
          <a:p>
            <a:r>
              <a:rPr lang="en-US" altLang="ko-KR" sz="2800">
                <a:cs typeface="Arial"/>
              </a:rPr>
              <a:t>Moisture</a:t>
            </a:r>
          </a:p>
          <a:p>
            <a:r>
              <a:rPr lang="en-US" altLang="ko-KR" sz="2800">
                <a:cs typeface="Arial"/>
              </a:rPr>
              <a:t>&amp;</a:t>
            </a:r>
          </a:p>
          <a:p>
            <a:r>
              <a:rPr lang="en-US" altLang="ko-KR" sz="2800">
                <a:cs typeface="Arial"/>
              </a:rPr>
              <a:t>Dew point</a:t>
            </a:r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276063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spc="-150"/>
              <a:t>what did we use to create these pages?</a:t>
            </a:r>
            <a:endParaRPr lang="ko-KR" altLang="en-US" b="1" spc="-150"/>
          </a:p>
        </p:txBody>
      </p:sp>
      <p:grpSp>
        <p:nvGrpSpPr>
          <p:cNvPr id="19" name="Group 18"/>
          <p:cNvGrpSpPr/>
          <p:nvPr/>
        </p:nvGrpSpPr>
        <p:grpSpPr>
          <a:xfrm>
            <a:off x="4537926" y="1303738"/>
            <a:ext cx="4138530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To access the device storage and to enable read, write actions.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Ionic native </a:t>
              </a:r>
              <a:r>
                <a:rPr lang="en-US" altLang="ko-KR" sz="1200" b="1" err="1">
                  <a:solidFill>
                    <a:schemeClr val="bg1"/>
                  </a:solidFill>
                  <a:cs typeface="Arial" pitchFamily="34" charset="0"/>
                </a:rPr>
                <a:t>StorageService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37926" y="1998783"/>
            <a:ext cx="4138530" cy="678692"/>
            <a:chOff x="803640" y="3362835"/>
            <a:chExt cx="2059657" cy="678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To enable in-page notifications when a write action got triggered. 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err="1">
                  <a:solidFill>
                    <a:schemeClr val="bg1"/>
                  </a:solidFill>
                  <a:cs typeface="Arial" pitchFamily="34" charset="0"/>
                </a:rPr>
                <a:t>ToastController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37926" y="2823264"/>
            <a:ext cx="4138530" cy="477137"/>
            <a:chOff x="803640" y="3379724"/>
            <a:chExt cx="2059657" cy="477137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To display those good-looking charts.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79724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Chart.js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7926" y="3388873"/>
            <a:ext cx="4138530" cy="678692"/>
            <a:chOff x="803640" y="3362835"/>
            <a:chExt cx="2059657" cy="67869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To access the device hardware (e.g. to check if the device is ready to read memory).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Platform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3923928" y="2811410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31"/>
          <p:cNvSpPr/>
          <p:nvPr/>
        </p:nvSpPr>
        <p:spPr>
          <a:xfrm>
            <a:off x="3923928" y="140040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3923928" y="2105906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val 38"/>
          <p:cNvSpPr/>
          <p:nvPr/>
        </p:nvSpPr>
        <p:spPr>
          <a:xfrm>
            <a:off x="3923928" y="3516914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892303" y="145841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92299" y="2163922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92295" y="2869426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92291" y="3574930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Afbeelding 6" descr="Afbeelding met monitor, computer&#10;&#10;Automatisch gegenereerde beschrijving">
            <a:extLst>
              <a:ext uri="{FF2B5EF4-FFF2-40B4-BE49-F238E27FC236}">
                <a16:creationId xmlns:a16="http://schemas.microsoft.com/office/drawing/2014/main" id="{332345A0-9D42-4473-8B18-BB760A253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6" y="784700"/>
            <a:ext cx="1962604" cy="42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 txBox="1">
            <a:spLocks/>
          </p:cNvSpPr>
          <p:nvPr/>
        </p:nvSpPr>
        <p:spPr>
          <a:xfrm>
            <a:off x="103938" y="2184"/>
            <a:ext cx="8970212" cy="7738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spc="-150">
                <a:solidFill>
                  <a:schemeClr val="bg1"/>
                </a:solidFill>
                <a:cs typeface="Arial" pitchFamily="34" charset="0"/>
              </a:rPr>
              <a:t>Humidity, temperature &amp; Moisture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62C4FA3-28E3-49A4-A50B-651F90BC540A}"/>
              </a:ext>
            </a:extLst>
          </p:cNvPr>
          <p:cNvSpPr txBox="1">
            <a:spLocks/>
          </p:cNvSpPr>
          <p:nvPr/>
        </p:nvSpPr>
        <p:spPr>
          <a:xfrm>
            <a:off x="1890294" y="701196"/>
            <a:ext cx="5467350" cy="49036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rgbClr val="FFC000"/>
                </a:solidFill>
                <a:cs typeface="Arial"/>
              </a:rPr>
              <a:t>How does it work?</a:t>
            </a:r>
            <a:endParaRPr lang="en-US" altLang="ko-KR" sz="2400">
              <a:solidFill>
                <a:srgbClr val="FFC000"/>
              </a:solidFill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486DA835-B021-4644-A32D-C60DBDFBACD9}"/>
              </a:ext>
            </a:extLst>
          </p:cNvPr>
          <p:cNvSpPr txBox="1"/>
          <p:nvPr/>
        </p:nvSpPr>
        <p:spPr>
          <a:xfrm>
            <a:off x="205538" y="1304582"/>
            <a:ext cx="5344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We check the database for new data every minute.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When new data is available, the charts update automatically.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99DE539A-F421-4C7D-89DB-31B01CEA8F33}"/>
              </a:ext>
            </a:extLst>
          </p:cNvPr>
          <p:cNvSpPr txBox="1"/>
          <p:nvPr/>
        </p:nvSpPr>
        <p:spPr>
          <a:xfrm>
            <a:off x="205538" y="1720081"/>
            <a:ext cx="5344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C000"/>
                </a:solidFill>
                <a:cs typeface="Arial" pitchFamily="34" charset="0"/>
              </a:rPr>
              <a:t>We can set a limit. If the temperature, humidity or moisture level drops below the set limit the app sends the user a notification. The date &amp; value is saved on the memory of the device. 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682A688-8417-4A94-8F67-D956630F2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09" y="1123950"/>
            <a:ext cx="2130514" cy="3790950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3BDCD4C6-CAFD-4132-9C12-38D339F42D96}"/>
              </a:ext>
            </a:extLst>
          </p:cNvPr>
          <p:cNvCxnSpPr>
            <a:cxnSpLocks/>
          </p:cNvCxnSpPr>
          <p:nvPr/>
        </p:nvCxnSpPr>
        <p:spPr>
          <a:xfrm flipV="1">
            <a:off x="5080000" y="3740150"/>
            <a:ext cx="1530350" cy="12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16">
            <a:extLst>
              <a:ext uri="{FF2B5EF4-FFF2-40B4-BE49-F238E27FC236}">
                <a16:creationId xmlns:a16="http://schemas.microsoft.com/office/drawing/2014/main" id="{B4E78F96-FFAE-4684-A35D-C894A030A314}"/>
              </a:ext>
            </a:extLst>
          </p:cNvPr>
          <p:cNvSpPr txBox="1"/>
          <p:nvPr/>
        </p:nvSpPr>
        <p:spPr>
          <a:xfrm>
            <a:off x="2180388" y="3740150"/>
            <a:ext cx="298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These buttons are used to edit the graph.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656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>
                <a:cs typeface="Arial"/>
              </a:rPr>
              <a:t>Settings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3860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accent2"/>
                </a:solidFill>
                <a:cs typeface="Arial"/>
              </a:rPr>
              <a:t>      Settings</a:t>
            </a:r>
            <a:endParaRPr lang="en-US" sz="360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0359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111871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763849" y="3020144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405587" y="3928417"/>
            <a:ext cx="5328592" cy="755937"/>
            <a:chOff x="3414539" y="1203598"/>
            <a:chExt cx="5328592" cy="755937"/>
          </a:xfrm>
        </p:grpSpPr>
        <p:grpSp>
          <p:nvGrpSpPr>
            <p:cNvPr id="35" name="Group 34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16200000">
                <a:off x="4401741" y="1914193"/>
                <a:ext cx="569506" cy="228988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33779" y="1402521"/>
            <a:ext cx="3716924" cy="534690"/>
            <a:chOff x="4667944" y="1383471"/>
            <a:chExt cx="3716924" cy="534690"/>
          </a:xfrm>
        </p:grpSpPr>
        <p:sp>
          <p:nvSpPr>
            <p:cNvPr id="46" name="TextBox 45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Bluetooth connection between app and device.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Bluetooth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80474" y="2314068"/>
            <a:ext cx="3716924" cy="534690"/>
            <a:chOff x="4667944" y="1383471"/>
            <a:chExt cx="3716924" cy="534690"/>
          </a:xfrm>
        </p:grpSpPr>
        <p:sp>
          <p:nvSpPr>
            <p:cNvPr id="50" name="TextBox 49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Select device and give it a new name.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Change device name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027169" y="3225615"/>
            <a:ext cx="3716924" cy="534690"/>
            <a:chOff x="4667944" y="1383471"/>
            <a:chExt cx="3716924" cy="534690"/>
          </a:xfrm>
        </p:grpSpPr>
        <p:sp>
          <p:nvSpPr>
            <p:cNvPr id="53" name="TextBox 52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Select device and give it a new password.</a:t>
              </a:r>
              <a:endParaRPr lang="nl-NL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Change password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673864" y="4137162"/>
            <a:ext cx="3716924" cy="534690"/>
            <a:chOff x="4667944" y="1383471"/>
            <a:chExt cx="3716924" cy="534690"/>
          </a:xfrm>
        </p:grpSpPr>
        <p:sp>
          <p:nvSpPr>
            <p:cNvPr id="56" name="TextBox 55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Automatic requests to the database.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Enable/Disable features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3" name="Oval 6">
            <a:extLst>
              <a:ext uri="{FF2B5EF4-FFF2-40B4-BE49-F238E27FC236}">
                <a16:creationId xmlns:a16="http://schemas.microsoft.com/office/drawing/2014/main" id="{BA6C8973-3631-4403-BAD1-84B809741FB2}"/>
              </a:ext>
            </a:extLst>
          </p:cNvPr>
          <p:cNvSpPr/>
          <p:nvPr/>
        </p:nvSpPr>
        <p:spPr>
          <a:xfrm>
            <a:off x="7453505" y="332353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Oval 21">
            <a:extLst>
              <a:ext uri="{FF2B5EF4-FFF2-40B4-BE49-F238E27FC236}">
                <a16:creationId xmlns:a16="http://schemas.microsoft.com/office/drawing/2014/main" id="{119DE781-D25F-459D-AAAB-0C4EE3E30221}"/>
              </a:ext>
            </a:extLst>
          </p:cNvPr>
          <p:cNvSpPr>
            <a:spLocks noChangeAspect="1"/>
          </p:cNvSpPr>
          <p:nvPr/>
        </p:nvSpPr>
        <p:spPr>
          <a:xfrm>
            <a:off x="4492867" y="49427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ound Same Side Corner Rectangle 8">
            <a:extLst>
              <a:ext uri="{FF2B5EF4-FFF2-40B4-BE49-F238E27FC236}">
                <a16:creationId xmlns:a16="http://schemas.microsoft.com/office/drawing/2014/main" id="{E7997A8C-DC7F-40FE-8C72-BF93AAFF7147}"/>
              </a:ext>
            </a:extLst>
          </p:cNvPr>
          <p:cNvSpPr/>
          <p:nvPr/>
        </p:nvSpPr>
        <p:spPr>
          <a:xfrm>
            <a:off x="7934689" y="2397978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21">
            <a:extLst>
              <a:ext uri="{FF2B5EF4-FFF2-40B4-BE49-F238E27FC236}">
                <a16:creationId xmlns:a16="http://schemas.microsoft.com/office/drawing/2014/main" id="{DA5BEB7F-BB89-462E-AB33-DC2099F82E17}"/>
              </a:ext>
            </a:extLst>
          </p:cNvPr>
          <p:cNvSpPr>
            <a:spLocks noChangeAspect="1"/>
          </p:cNvSpPr>
          <p:nvPr/>
        </p:nvSpPr>
        <p:spPr>
          <a:xfrm>
            <a:off x="6596305" y="49427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Block Arc 25">
            <a:extLst>
              <a:ext uri="{FF2B5EF4-FFF2-40B4-BE49-F238E27FC236}">
                <a16:creationId xmlns:a16="http://schemas.microsoft.com/office/drawing/2014/main" id="{96CE0B68-C038-44B9-8190-9F30657AAAFD}"/>
              </a:ext>
            </a:extLst>
          </p:cNvPr>
          <p:cNvSpPr/>
          <p:nvPr/>
        </p:nvSpPr>
        <p:spPr>
          <a:xfrm>
            <a:off x="7308290" y="4187930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Block Arc 31">
            <a:extLst>
              <a:ext uri="{FF2B5EF4-FFF2-40B4-BE49-F238E27FC236}">
                <a16:creationId xmlns:a16="http://schemas.microsoft.com/office/drawing/2014/main" id="{F3202C03-AD66-4FB5-A172-3C3F22467269}"/>
              </a:ext>
            </a:extLst>
          </p:cNvPr>
          <p:cNvSpPr/>
          <p:nvPr/>
        </p:nvSpPr>
        <p:spPr>
          <a:xfrm>
            <a:off x="6875817" y="4187930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8" name="Afbeelding 5" descr="Afbeelding met zitten, zwart, computer, laptop&#10;&#10;Beschrijving is gegenereerd met zeer hoge betrouwbaarheid">
            <a:extLst>
              <a:ext uri="{FF2B5EF4-FFF2-40B4-BE49-F238E27FC236}">
                <a16:creationId xmlns:a16="http://schemas.microsoft.com/office/drawing/2014/main" id="{7496263B-E4E6-46EF-BFD0-35681CFD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833" y="1472147"/>
            <a:ext cx="393022" cy="3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7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accent2"/>
                </a:solidFill>
                <a:cs typeface="Arial"/>
              </a:rPr>
              <a:t>      Settings</a:t>
            </a:r>
            <a:endParaRPr lang="en-US" sz="360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0359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111871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/>
              </a:rPr>
              <a:t>05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/>
              </a:rPr>
              <a:t>06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33779" y="1402521"/>
            <a:ext cx="3716924" cy="534690"/>
            <a:chOff x="4667944" y="1383471"/>
            <a:chExt cx="3716924" cy="534690"/>
          </a:xfrm>
        </p:grpSpPr>
        <p:sp>
          <p:nvSpPr>
            <p:cNvPr id="46" name="TextBox 45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Change the theme of the app to dark mode.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Dark Mode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80474" y="2314068"/>
            <a:ext cx="3716924" cy="542627"/>
            <a:chOff x="4667944" y="1383471"/>
            <a:chExt cx="3716924" cy="542627"/>
          </a:xfrm>
        </p:grpSpPr>
        <p:sp>
          <p:nvSpPr>
            <p:cNvPr id="50" name="TextBox 49"/>
            <p:cNvSpPr txBox="1"/>
            <p:nvPr/>
          </p:nvSpPr>
          <p:spPr>
            <a:xfrm>
              <a:off x="4667944" y="1649099"/>
              <a:ext cx="3346722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Select device and delete/set it’s data to default.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Factory Settings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" name="Oval 21">
            <a:extLst>
              <a:ext uri="{FF2B5EF4-FFF2-40B4-BE49-F238E27FC236}">
                <a16:creationId xmlns:a16="http://schemas.microsoft.com/office/drawing/2014/main" id="{119DE781-D25F-459D-AAAB-0C4EE3E30221}"/>
              </a:ext>
            </a:extLst>
          </p:cNvPr>
          <p:cNvSpPr>
            <a:spLocks noChangeAspect="1"/>
          </p:cNvSpPr>
          <p:nvPr/>
        </p:nvSpPr>
        <p:spPr>
          <a:xfrm>
            <a:off x="4492867" y="49427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21">
            <a:extLst>
              <a:ext uri="{FF2B5EF4-FFF2-40B4-BE49-F238E27FC236}">
                <a16:creationId xmlns:a16="http://schemas.microsoft.com/office/drawing/2014/main" id="{DA5BEB7F-BB89-462E-AB33-DC2099F82E17}"/>
              </a:ext>
            </a:extLst>
          </p:cNvPr>
          <p:cNvSpPr>
            <a:spLocks noChangeAspect="1"/>
          </p:cNvSpPr>
          <p:nvPr/>
        </p:nvSpPr>
        <p:spPr>
          <a:xfrm>
            <a:off x="6596305" y="49427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ounded Rectangle 51">
            <a:extLst>
              <a:ext uri="{FF2B5EF4-FFF2-40B4-BE49-F238E27FC236}">
                <a16:creationId xmlns:a16="http://schemas.microsoft.com/office/drawing/2014/main" id="{978FF88A-73ED-400B-AB34-79848DE6BB23}"/>
              </a:ext>
            </a:extLst>
          </p:cNvPr>
          <p:cNvSpPr/>
          <p:nvPr/>
        </p:nvSpPr>
        <p:spPr>
          <a:xfrm rot="16200000" flipH="1">
            <a:off x="8176090" y="1496697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Oval 21">
            <a:extLst>
              <a:ext uri="{FF2B5EF4-FFF2-40B4-BE49-F238E27FC236}">
                <a16:creationId xmlns:a16="http://schemas.microsoft.com/office/drawing/2014/main" id="{00C59F9B-216B-446F-ACA6-EE373AA37D68}"/>
              </a:ext>
            </a:extLst>
          </p:cNvPr>
          <p:cNvSpPr>
            <a:spLocks noChangeAspect="1"/>
          </p:cNvSpPr>
          <p:nvPr/>
        </p:nvSpPr>
        <p:spPr>
          <a:xfrm>
            <a:off x="7818680" y="2407210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Afbeelding 47" descr="Afbeelding met schermafbeelding, tekening&#10;&#10;Beschrijving is gegenereerd met zeer hoge betrouwbaarheid">
            <a:extLst>
              <a:ext uri="{FF2B5EF4-FFF2-40B4-BE49-F238E27FC236}">
                <a16:creationId xmlns:a16="http://schemas.microsoft.com/office/drawing/2014/main" id="{8DFC5E11-6EB0-4C95-8094-FCCEA2CC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03" y="2941350"/>
            <a:ext cx="2386013" cy="1884503"/>
          </a:xfrm>
          <a:prstGeom prst="rect">
            <a:avLst/>
          </a:prstGeom>
        </p:spPr>
      </p:pic>
      <p:pic>
        <p:nvPicPr>
          <p:cNvPr id="58" name="Afbeelding 58" descr="Afbeelding met schermafbeelding, telefoon, laptop&#10;&#10;Beschrijving is gegenereerd met zeer hoge betrouwbaarheid">
            <a:extLst>
              <a:ext uri="{FF2B5EF4-FFF2-40B4-BE49-F238E27FC236}">
                <a16:creationId xmlns:a16="http://schemas.microsoft.com/office/drawing/2014/main" id="{73B06B05-C9CA-4C8B-8338-98B54B59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7" y="2941221"/>
            <a:ext cx="2002849" cy="1800337"/>
          </a:xfrm>
          <a:prstGeom prst="rect">
            <a:avLst/>
          </a:prstGeom>
        </p:spPr>
      </p:pic>
      <p:pic>
        <p:nvPicPr>
          <p:cNvPr id="60" name="Afbeelding 60" descr="Afbeelding met schermafbeelding, telefoon&#10;&#10;Beschrijving is gegenereerd met zeer hoge betrouwbaarheid">
            <a:extLst>
              <a:ext uri="{FF2B5EF4-FFF2-40B4-BE49-F238E27FC236}">
                <a16:creationId xmlns:a16="http://schemas.microsoft.com/office/drawing/2014/main" id="{F6603B57-ACB6-4F78-AAF6-23EB119B8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469" y="2942605"/>
            <a:ext cx="1580717" cy="21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30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 sz="3400">
                <a:cs typeface="Arial"/>
              </a:rPr>
              <a:t>Bluetooth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228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cs typeface="Arial"/>
              </a:rPr>
              <a:t>Data flow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cs typeface="Arial"/>
              </a:rPr>
              <a:t>Flow of data from device to user interface</a:t>
            </a:r>
            <a:endParaRPr lang="en-US" altLang="ko-KR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85296"/>
              </p:ext>
            </p:extLst>
          </p:nvPr>
        </p:nvGraphicFramePr>
        <p:xfrm>
          <a:off x="501452" y="2427734"/>
          <a:ext cx="1548000" cy="1390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7379"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Type sensors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DHT22 for Temperature and Humidity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(Printed Electronics)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59657"/>
              </p:ext>
            </p:extLst>
          </p:nvPr>
        </p:nvGraphicFramePr>
        <p:xfrm>
          <a:off x="2157636" y="2427734"/>
          <a:ext cx="1548000" cy="1717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7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Convert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altLang="ko-KR" sz="1200" b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Convert</a:t>
                      </a:r>
                      <a:r>
                        <a:rPr lang="nl-BE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nl-BE" altLang="ko-KR" sz="1200" b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measured</a:t>
                      </a:r>
                      <a:r>
                        <a:rPr lang="nl-BE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nl-BE" altLang="ko-KR" sz="1200" b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values</a:t>
                      </a:r>
                      <a:r>
                        <a:rPr lang="nl-BE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Use values in query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nl-BE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Push </a:t>
                      </a:r>
                      <a:r>
                        <a:rPr lang="nl-BE" altLang="ko-KR" sz="1200" b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to</a:t>
                      </a:r>
                      <a:r>
                        <a:rPr lang="nl-BE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DB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69517"/>
              </p:ext>
            </p:extLst>
          </p:nvPr>
        </p:nvGraphicFramePr>
        <p:xfrm>
          <a:off x="3813820" y="2427734"/>
          <a:ext cx="1548000" cy="1724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83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Bridge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Collects the data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Makes the relations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Bridge between Hardware/Software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62939"/>
              </p:ext>
            </p:extLst>
          </p:nvPr>
        </p:nvGraphicFramePr>
        <p:xfrm>
          <a:off x="5470004" y="2427734"/>
          <a:ext cx="1548000" cy="93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5130"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Json Format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CRUD operations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396775"/>
              </p:ext>
            </p:extLst>
          </p:nvPr>
        </p:nvGraphicFramePr>
        <p:xfrm>
          <a:off x="7126188" y="2427734"/>
          <a:ext cx="1548000" cy="219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User Interface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Graphs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Tables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Status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User Control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Chevron 3"/>
          <p:cNvSpPr/>
          <p:nvPr/>
        </p:nvSpPr>
        <p:spPr>
          <a:xfrm>
            <a:off x="486274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2136205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3786136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5436067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7085997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1154294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4466662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2810478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6122846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7779030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7866" y="1464060"/>
            <a:ext cx="130033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nl-BE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Sensors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30234" y="1464060"/>
            <a:ext cx="130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DataBase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74050" y="1464060"/>
            <a:ext cx="130033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Arial"/>
                <a:cs typeface="Arial"/>
              </a:rPr>
              <a:t>Device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86418" y="1464060"/>
            <a:ext cx="130033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Arial"/>
                <a:cs typeface="Arial"/>
              </a:rPr>
              <a:t>API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42602" y="1464060"/>
            <a:ext cx="130033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Arial"/>
                <a:cs typeface="Arial"/>
              </a:rPr>
              <a:t>App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17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50">
                <a:solidFill>
                  <a:srgbClr val="FFC000"/>
                </a:solidFill>
                <a:cs typeface="Arial"/>
              </a:rPr>
              <a:t>So, how does it work?</a:t>
            </a:r>
            <a:endParaRPr lang="nl-NL" altLang="ko-KR" spc="-15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294335" y="753392"/>
            <a:ext cx="9144000" cy="288032"/>
          </a:xfrm>
        </p:spPr>
        <p:txBody>
          <a:bodyPr/>
          <a:lstStyle/>
          <a:p>
            <a:r>
              <a:rPr lang="en-US" altLang="ko-KR">
                <a:solidFill>
                  <a:srgbClr val="FFC000"/>
                </a:solidFill>
                <a:cs typeface="Arial"/>
              </a:rPr>
              <a:t>With help from the Cordova Bluetooth serial plugin!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996906" y="2194577"/>
            <a:ext cx="713021" cy="713021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394018" y="2948923"/>
            <a:ext cx="1918800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444342"/>
                  </a:solidFill>
                  <a:cs typeface="Arial" pitchFamily="34" charset="0"/>
                </a:rPr>
                <a:t>Bluetooth serial plugin,</a:t>
              </a:r>
              <a:br>
                <a:rPr lang="en-US" altLang="ko-KR" sz="1200">
                  <a:solidFill>
                    <a:srgbClr val="444342"/>
                  </a:solidFill>
                  <a:cs typeface="Arial" pitchFamily="34" charset="0"/>
                </a:rPr>
              </a:br>
              <a:r>
                <a:rPr lang="en-US" altLang="ko-KR" sz="1200">
                  <a:solidFill>
                    <a:srgbClr val="444342"/>
                  </a:solidFill>
                  <a:cs typeface="Arial" pitchFamily="34" charset="0"/>
                </a:rPr>
                <a:t>to communicate with the device</a:t>
              </a:r>
              <a:endParaRPr lang="ko-KR" altLang="en-US" sz="120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444342"/>
                  </a:solidFill>
                  <a:cs typeface="Arial" pitchFamily="34" charset="0"/>
                </a:rPr>
                <a:t>Cordova plugin</a:t>
              </a:r>
              <a:endParaRPr lang="ko-KR" altLang="en-US" sz="1200" b="1">
                <a:solidFill>
                  <a:srgbClr val="444342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8234" y="1143200"/>
            <a:ext cx="273630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cs typeface="Arial"/>
              </a:rPr>
              <a:t>The connection happens in a few steps</a:t>
            </a:r>
            <a:endParaRPr lang="nl-NL" altLang="ko-KR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8234" y="1666420"/>
            <a:ext cx="2736304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Scan for devices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Select the device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Enter your SSID &amp; Password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Send the data to database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0EAE75C9-79D7-4B60-88FE-C2AA6175E7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 b="6577"/>
          <a:stretch>
            <a:fillRect/>
          </a:stretch>
        </p:blipFill>
        <p:spPr/>
      </p:pic>
      <p:pic>
        <p:nvPicPr>
          <p:cNvPr id="24" name="Afbeelding 5" descr="Afbeelding met zitten, zwart, computer, laptop&#10;&#10;Beschrijving is gegenereerd met zeer hoge betrouwbaarheid">
            <a:extLst>
              <a:ext uri="{FF2B5EF4-FFF2-40B4-BE49-F238E27FC236}">
                <a16:creationId xmlns:a16="http://schemas.microsoft.com/office/drawing/2014/main" id="{2968126A-CF0B-4497-8B80-EC9DC54E79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6905" y="2352916"/>
            <a:ext cx="393022" cy="3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7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 txBox="1">
            <a:spLocks/>
          </p:cNvSpPr>
          <p:nvPr/>
        </p:nvSpPr>
        <p:spPr>
          <a:xfrm>
            <a:off x="131975" y="195486"/>
            <a:ext cx="4440025" cy="187220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Some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000" b="1" spc="-150">
                <a:solidFill>
                  <a:schemeClr val="accent2"/>
                </a:solidFill>
                <a:latin typeface="+mj-lt"/>
                <a:cs typeface="Arial" pitchFamily="34" charset="0"/>
              </a:rPr>
              <a:t>Code</a:t>
            </a:r>
            <a:r>
              <a:rPr lang="en-US" altLang="ko-KR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l-BE" altLang="ko-KR" sz="2400" b="1" spc="-150" err="1">
                <a:solidFill>
                  <a:schemeClr val="bg1"/>
                </a:solidFill>
                <a:latin typeface="+mj-lt"/>
                <a:cs typeface="Arial" pitchFamily="34" charset="0"/>
              </a:rPr>
              <a:t>Examples</a:t>
            </a:r>
            <a:endParaRPr lang="en-US" altLang="ko-KR" sz="2400" b="1" spc="-15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 Placeholder 13"/>
          <p:cNvSpPr txBox="1">
            <a:spLocks/>
          </p:cNvSpPr>
          <p:nvPr/>
        </p:nvSpPr>
        <p:spPr>
          <a:xfrm>
            <a:off x="6707938" y="195486"/>
            <a:ext cx="2160240" cy="187220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>
                <a:solidFill>
                  <a:schemeClr val="bg1"/>
                </a:solidFill>
                <a:cs typeface="Arial" pitchFamily="34" charset="0"/>
              </a:rPr>
              <a:t>Some </a:t>
            </a:r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Code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Examples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5353" y="2129041"/>
            <a:ext cx="2995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This piece of code lets the device search for unknown Bluetooth devices in the area. 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When the device detects an unknown device, it gets added to the “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unpairedDevices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” list.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93C20AE-2816-43F6-A42B-1C5A56F1D2A2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B29B3E9-3C77-4E76-BA12-32E064B7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41" y="140163"/>
            <a:ext cx="3930098" cy="4863174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CDECD17-EB3D-48FB-AD16-FC3327D237C5}"/>
              </a:ext>
            </a:extLst>
          </p:cNvPr>
          <p:cNvCxnSpPr>
            <a:cxnSpLocks/>
          </p:cNvCxnSpPr>
          <p:nvPr/>
        </p:nvCxnSpPr>
        <p:spPr>
          <a:xfrm flipV="1">
            <a:off x="3275814" y="1041663"/>
            <a:ext cx="1447015" cy="1161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473EFDA-A1A6-471F-B3E9-785B669BD0FF}"/>
              </a:ext>
            </a:extLst>
          </p:cNvPr>
          <p:cNvCxnSpPr>
            <a:cxnSpLocks/>
          </p:cNvCxnSpPr>
          <p:nvPr/>
        </p:nvCxnSpPr>
        <p:spPr>
          <a:xfrm flipV="1">
            <a:off x="3233394" y="3996966"/>
            <a:ext cx="1489435" cy="14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5">
            <a:extLst>
              <a:ext uri="{FF2B5EF4-FFF2-40B4-BE49-F238E27FC236}">
                <a16:creationId xmlns:a16="http://schemas.microsoft.com/office/drawing/2014/main" id="{1A348045-245C-43AD-AEA2-98287DB5B4AE}"/>
              </a:ext>
            </a:extLst>
          </p:cNvPr>
          <p:cNvSpPr txBox="1"/>
          <p:nvPr/>
        </p:nvSpPr>
        <p:spPr>
          <a:xfrm>
            <a:off x="812045" y="3996966"/>
            <a:ext cx="299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We are listing all paired devices.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And then add them to the list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16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 txBox="1">
            <a:spLocks/>
          </p:cNvSpPr>
          <p:nvPr/>
        </p:nvSpPr>
        <p:spPr>
          <a:xfrm>
            <a:off x="131975" y="195486"/>
            <a:ext cx="4440025" cy="187220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Some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000" b="1" spc="-150">
                <a:solidFill>
                  <a:schemeClr val="accent2"/>
                </a:solidFill>
                <a:latin typeface="+mj-lt"/>
                <a:cs typeface="Arial" pitchFamily="34" charset="0"/>
              </a:rPr>
              <a:t>Code</a:t>
            </a:r>
            <a:r>
              <a:rPr lang="en-US" altLang="ko-KR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l-BE" altLang="ko-KR" sz="2400" b="1" spc="-150" err="1">
                <a:solidFill>
                  <a:schemeClr val="bg1"/>
                </a:solidFill>
                <a:latin typeface="+mj-lt"/>
                <a:cs typeface="Arial" pitchFamily="34" charset="0"/>
              </a:rPr>
              <a:t>Examples</a:t>
            </a:r>
            <a:endParaRPr lang="en-US" altLang="ko-KR" sz="2400" b="1" spc="-15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707" y="2067694"/>
            <a:ext cx="262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This piece of code checks if the device is connected.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29E5AE6-33A9-4C9B-9A04-B05F66B4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245" y="1041663"/>
            <a:ext cx="5140780" cy="3022469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CDECD17-EB3D-48FB-AD16-FC3327D237C5}"/>
              </a:ext>
            </a:extLst>
          </p:cNvPr>
          <p:cNvCxnSpPr>
            <a:cxnSpLocks/>
          </p:cNvCxnSpPr>
          <p:nvPr/>
        </p:nvCxnSpPr>
        <p:spPr>
          <a:xfrm flipV="1">
            <a:off x="2898742" y="1486871"/>
            <a:ext cx="1178351" cy="684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7F85644-7F16-4B28-862D-3F8609870E33}"/>
              </a:ext>
            </a:extLst>
          </p:cNvPr>
          <p:cNvCxnSpPr>
            <a:cxnSpLocks/>
          </p:cNvCxnSpPr>
          <p:nvPr/>
        </p:nvCxnSpPr>
        <p:spPr>
          <a:xfrm flipV="1">
            <a:off x="3002437" y="1932080"/>
            <a:ext cx="1304027" cy="843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DCBF842B-2EE1-4294-A2EB-EAB824BF6434}"/>
              </a:ext>
            </a:extLst>
          </p:cNvPr>
          <p:cNvCxnSpPr>
            <a:cxnSpLocks/>
          </p:cNvCxnSpPr>
          <p:nvPr/>
        </p:nvCxnSpPr>
        <p:spPr>
          <a:xfrm>
            <a:off x="3850481" y="2229436"/>
            <a:ext cx="455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5">
            <a:extLst>
              <a:ext uri="{FF2B5EF4-FFF2-40B4-BE49-F238E27FC236}">
                <a16:creationId xmlns:a16="http://schemas.microsoft.com/office/drawing/2014/main" id="{8F3B7EF9-7014-4DEE-A4AB-6224C038E3C9}"/>
              </a:ext>
            </a:extLst>
          </p:cNvPr>
          <p:cNvSpPr txBox="1"/>
          <p:nvPr/>
        </p:nvSpPr>
        <p:spPr>
          <a:xfrm>
            <a:off x="560643" y="2712878"/>
            <a:ext cx="2623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If the device is connected, then we can send the SSID &amp; password to the device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007156-4980-46DD-BC83-2E74C0AC8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82" y="3138536"/>
            <a:ext cx="671950" cy="118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Afbeelding 23" descr="Afbeelding met binnen, tafel, zitten, kamer&#10;&#10;Automatisch gegenereerde beschrijving">
            <a:extLst>
              <a:ext uri="{FF2B5EF4-FFF2-40B4-BE49-F238E27FC236}">
                <a16:creationId xmlns:a16="http://schemas.microsoft.com/office/drawing/2014/main" id="{85B11B0C-12CC-4F16-BE46-403A72077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04" y="4216540"/>
            <a:ext cx="1466587" cy="824955"/>
          </a:xfrm>
          <a:prstGeom prst="rect">
            <a:avLst/>
          </a:prstGeom>
        </p:spPr>
      </p:pic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763D3CE8-751B-4483-8CEE-0242183C4490}"/>
              </a:ext>
            </a:extLst>
          </p:cNvPr>
          <p:cNvCxnSpPr/>
          <p:nvPr/>
        </p:nvCxnSpPr>
        <p:spPr>
          <a:xfrm flipH="1">
            <a:off x="7429500" y="4152900"/>
            <a:ext cx="817882" cy="387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F714CBAA-75AA-461A-AAC7-B0D479B6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526" y="4152899"/>
            <a:ext cx="212410" cy="32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32413F1A-C8C6-446B-A472-C3B59C1D5F63}"/>
              </a:ext>
            </a:extLst>
          </p:cNvPr>
          <p:cNvSpPr txBox="1"/>
          <p:nvPr/>
        </p:nvSpPr>
        <p:spPr>
          <a:xfrm>
            <a:off x="197536" y="3878530"/>
            <a:ext cx="28985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8000" b="1" spc="-300" err="1">
                <a:solidFill>
                  <a:schemeClr val="bg1"/>
                </a:solidFill>
              </a:rPr>
              <a:t>Done</a:t>
            </a:r>
            <a:r>
              <a:rPr lang="nl-BE" sz="8000" b="1" spc="-30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91033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 sz="3400">
                <a:cs typeface="Arial"/>
              </a:rPr>
              <a:t>Notifications</a:t>
            </a:r>
            <a:endParaRPr lang="en-US" altLang="ko-KR" sz="3400"/>
          </a:p>
        </p:txBody>
      </p:sp>
    </p:spTree>
    <p:extLst>
      <p:ext uri="{BB962C8B-B14F-4D97-AF65-F5344CB8AC3E}">
        <p14:creationId xmlns:p14="http://schemas.microsoft.com/office/powerpoint/2010/main" val="3956234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cs typeface="Arial"/>
              </a:rPr>
              <a:t>Notifications</a:t>
            </a:r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2357233" y="1816237"/>
            <a:ext cx="1926735" cy="602964"/>
            <a:chOff x="803640" y="3362835"/>
            <a:chExt cx="2059657" cy="602964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Check if device is real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Start Up</a:t>
              </a:r>
              <a:endParaRPr lang="en-US" altLang="ko-KR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17473" y="1816237"/>
            <a:ext cx="1926735" cy="602964"/>
            <a:chOff x="803640" y="3362835"/>
            <a:chExt cx="2059657" cy="602964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Subscribe to service</a:t>
              </a:r>
              <a:endParaRPr lang="en-US" altLang="ko-KR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Subscribe</a:t>
              </a:r>
              <a:endParaRPr lang="en-US" altLang="ko-KR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57232" y="3270488"/>
            <a:ext cx="1926735" cy="787630"/>
            <a:chOff x="803640" y="3362835"/>
            <a:chExt cx="2059657" cy="787630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Send it to the </a:t>
              </a:r>
              <a:r>
                <a:rPr lang="en-US" altLang="ko-KR" sz="1200" err="1">
                  <a:solidFill>
                    <a:schemeClr val="bg1"/>
                  </a:solidFill>
                  <a:cs typeface="Arial"/>
                </a:rPr>
                <a:t>OneSignal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 API</a:t>
              </a:r>
              <a:endParaRPr lang="en-US" altLang="ko-KR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Send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17472" y="3270488"/>
            <a:ext cx="1926735" cy="787630"/>
            <a:chOff x="803640" y="3362835"/>
            <a:chExt cx="2059657" cy="787630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The user will receive the notification</a:t>
              </a:r>
              <a:endParaRPr lang="en-US" altLang="ko-KR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Receive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395536" y="1600213"/>
            <a:ext cx="1728192" cy="27363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20068" y="2894929"/>
            <a:ext cx="1466138" cy="944299"/>
            <a:chOff x="766487" y="3315210"/>
            <a:chExt cx="2096810" cy="944299"/>
          </a:xfrm>
        </p:grpSpPr>
        <p:sp>
          <p:nvSpPr>
            <p:cNvPr id="28" name="TextBox 27"/>
            <p:cNvSpPr txBox="1"/>
            <p:nvPr/>
          </p:nvSpPr>
          <p:spPr>
            <a:xfrm>
              <a:off x="766487" y="3982510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15210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Push Notifications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802432" y="1954736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Afbeelding 8">
            <a:extLst>
              <a:ext uri="{FF2B5EF4-FFF2-40B4-BE49-F238E27FC236}">
                <a16:creationId xmlns:a16="http://schemas.microsoft.com/office/drawing/2014/main" id="{5622B238-83DB-49BF-A1E1-C97DAFE7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49" y="2128837"/>
            <a:ext cx="574098" cy="574098"/>
          </a:xfrm>
          <a:prstGeom prst="rect">
            <a:avLst/>
          </a:prstGeom>
        </p:spPr>
      </p:pic>
      <p:pic>
        <p:nvPicPr>
          <p:cNvPr id="10" name="Afbeelding 29" descr="Afbeelding met tekening&#10;&#10;Beschrijving is gegenereerd met zeer hoge betrouwbaarheid">
            <a:extLst>
              <a:ext uri="{FF2B5EF4-FFF2-40B4-BE49-F238E27FC236}">
                <a16:creationId xmlns:a16="http://schemas.microsoft.com/office/drawing/2014/main" id="{C59F4AB7-E667-4CE8-93C0-C3FA2989F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2" y="3436274"/>
            <a:ext cx="1470313" cy="797242"/>
          </a:xfrm>
          <a:prstGeom prst="rect">
            <a:avLst/>
          </a:prstGeom>
        </p:spPr>
      </p:pic>
      <p:pic>
        <p:nvPicPr>
          <p:cNvPr id="31" name="Afbeelding 31" descr="Afbeelding met monitor, klok, scherm, zwart&#10;&#10;Beschrijving is gegenereerd met zeer hoge betrouwbaarheid">
            <a:extLst>
              <a:ext uri="{FF2B5EF4-FFF2-40B4-BE49-F238E27FC236}">
                <a16:creationId xmlns:a16="http://schemas.microsoft.com/office/drawing/2014/main" id="{3C58FA66-5AD0-4176-AACF-FFA8BB542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780" y="2413019"/>
            <a:ext cx="2217160" cy="460338"/>
          </a:xfrm>
          <a:prstGeom prst="rect">
            <a:avLst/>
          </a:prstGeom>
        </p:spPr>
      </p:pic>
      <p:pic>
        <p:nvPicPr>
          <p:cNvPr id="9" name="Afbeelding 29" descr="Afbeelding met voedsel&#10;&#10;Beschrijving is gegenereerd met zeer hoge betrouwbaarheid">
            <a:extLst>
              <a:ext uri="{FF2B5EF4-FFF2-40B4-BE49-F238E27FC236}">
                <a16:creationId xmlns:a16="http://schemas.microsoft.com/office/drawing/2014/main" id="{E3DE0C40-BE30-4090-BCCF-72F7E0CD1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79" y="4055548"/>
            <a:ext cx="2128568" cy="332008"/>
          </a:xfrm>
          <a:prstGeom prst="rect">
            <a:avLst/>
          </a:prstGeom>
        </p:spPr>
      </p:pic>
      <p:pic>
        <p:nvPicPr>
          <p:cNvPr id="32" name="Afbeelding 32" descr="Afbeelding met laptop&#10;&#10;Beschrijving is gegenereerd met zeer hoge betrouwbaarheid">
            <a:extLst>
              <a:ext uri="{FF2B5EF4-FFF2-40B4-BE49-F238E27FC236}">
                <a16:creationId xmlns:a16="http://schemas.microsoft.com/office/drawing/2014/main" id="{3C2E7001-D6CA-4120-90E6-0442D9FF5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781" y="4398751"/>
            <a:ext cx="2743200" cy="645237"/>
          </a:xfrm>
          <a:prstGeom prst="rect">
            <a:avLst/>
          </a:prstGeom>
        </p:spPr>
      </p:pic>
      <p:sp>
        <p:nvSpPr>
          <p:cNvPr id="34" name="Rechthoek 33">
            <a:extLst>
              <a:ext uri="{FF2B5EF4-FFF2-40B4-BE49-F238E27FC236}">
                <a16:creationId xmlns:a16="http://schemas.microsoft.com/office/drawing/2014/main" id="{37E40AD2-173F-4474-A89C-87C8A73C5123}"/>
              </a:ext>
            </a:extLst>
          </p:cNvPr>
          <p:cNvSpPr/>
          <p:nvPr/>
        </p:nvSpPr>
        <p:spPr>
          <a:xfrm>
            <a:off x="3075709" y="4686300"/>
            <a:ext cx="1446934" cy="83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35" name="Afbeelding 35">
            <a:extLst>
              <a:ext uri="{FF2B5EF4-FFF2-40B4-BE49-F238E27FC236}">
                <a16:creationId xmlns:a16="http://schemas.microsoft.com/office/drawing/2014/main" id="{AE98A308-9AA8-451D-8CC1-ACF35D68F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4735" y="929986"/>
            <a:ext cx="232287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2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6677" y="2070966"/>
            <a:ext cx="3168352" cy="1008112"/>
          </a:xfrm>
        </p:spPr>
        <p:txBody>
          <a:bodyPr/>
          <a:lstStyle/>
          <a:p>
            <a:r>
              <a:rPr lang="en-US" altLang="ko-KR">
                <a:cs typeface="Arial"/>
              </a:rPr>
              <a:t>Live Demo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153958"/>
            <a:ext cx="6984776" cy="576064"/>
          </a:xfrm>
        </p:spPr>
        <p:txBody>
          <a:bodyPr/>
          <a:lstStyle/>
          <a:p>
            <a:r>
              <a:rPr lang="en-US" altLang="ko-KR">
                <a:cs typeface="Arial"/>
              </a:rPr>
              <a:t>Conclusion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5736" y="1197160"/>
            <a:ext cx="181623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b="1">
                <a:solidFill>
                  <a:srgbClr val="444342"/>
                </a:solidFill>
                <a:cs typeface="Arial"/>
              </a:rPr>
              <a:t>Our Goals</a:t>
            </a:r>
            <a:endParaRPr lang="ko-KR" altLang="en-US" sz="1600" b="1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5736" y="3003798"/>
            <a:ext cx="181623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b="1">
                <a:solidFill>
                  <a:srgbClr val="444342"/>
                </a:solidFill>
                <a:cs typeface="Arial"/>
              </a:rPr>
              <a:t>Our Thoughts</a:t>
            </a:r>
            <a:endParaRPr lang="ko-KR" altLang="en-US" sz="1600" b="1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85851" y="1496749"/>
            <a:ext cx="36000" cy="15036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52" y="1197160"/>
            <a:ext cx="432048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Most of our set goals were achieved</a:t>
            </a:r>
          </a:p>
          <a:p>
            <a:pPr marL="171450" indent="-171450">
              <a:buFont typeface="Arial"/>
              <a:buChar char="•"/>
            </a:pPr>
            <a:endParaRPr lang="en-US" altLang="ko-KR" sz="1200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Only moisture setting could not be finalised and some QoL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8052" y="3003798"/>
            <a:ext cx="43204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Was a great learning experience</a:t>
            </a:r>
            <a:endParaRPr lang="en-US" sz="1200">
              <a:ea typeface="+mn-lt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endParaRPr lang="en-US" sz="1200">
              <a:ea typeface="+mn-lt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Communication went well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B29BCF-CB10-4E69-980F-4F6F46092AC1}"/>
              </a:ext>
            </a:extLst>
          </p:cNvPr>
          <p:cNvSpPr/>
          <p:nvPr/>
        </p:nvSpPr>
        <p:spPr>
          <a:xfrm>
            <a:off x="3085851" y="3341134"/>
            <a:ext cx="36000" cy="18023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44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7405"/>
            <a:ext cx="9144000" cy="576063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63468"/>
            <a:ext cx="9144000" cy="288032"/>
          </a:xfrm>
        </p:spPr>
        <p:txBody>
          <a:bodyPr/>
          <a:lstStyle/>
          <a:p>
            <a:r>
              <a:rPr lang="en-US" altLang="ko-KR">
                <a:cs typeface="Arial"/>
              </a:rPr>
              <a:t>For Listening</a:t>
            </a:r>
            <a:endParaRPr lang="en-US" altLang="ko-KR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93B5257-D6DE-466E-B7FD-BF219BF8C06D}"/>
              </a:ext>
            </a:extLst>
          </p:cNvPr>
          <p:cNvSpPr txBox="1"/>
          <p:nvPr/>
        </p:nvSpPr>
        <p:spPr>
          <a:xfrm>
            <a:off x="0" y="3643817"/>
            <a:ext cx="160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>
                <a:solidFill>
                  <a:schemeClr val="accent6"/>
                </a:solidFill>
              </a:rPr>
              <a:t>Finland: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Ville Tähtinen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Kalle Hookana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Oskari Siipola</a:t>
            </a:r>
            <a:endParaRPr lang="nl-BE" sz="1200">
              <a:solidFill>
                <a:schemeClr val="accent6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58B872-CA8A-428F-A2F8-FB650A01DAA6}"/>
              </a:ext>
            </a:extLst>
          </p:cNvPr>
          <p:cNvSpPr txBox="1"/>
          <p:nvPr/>
        </p:nvSpPr>
        <p:spPr>
          <a:xfrm>
            <a:off x="1477616" y="364381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>
                <a:solidFill>
                  <a:schemeClr val="accent6"/>
                </a:solidFill>
              </a:rPr>
              <a:t>Belgium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Usman Shani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Maxime Minta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Jens Van Goethem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Arne Janssens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Amaury Verschooren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11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 sz="3400">
                <a:cs typeface="Arial"/>
              </a:rPr>
              <a:t>Database &amp;</a:t>
            </a:r>
          </a:p>
          <a:p>
            <a:r>
              <a:rPr lang="en-US" altLang="ko-KR" sz="3400">
                <a:cs typeface="Arial"/>
              </a:rPr>
              <a:t>API communication</a:t>
            </a:r>
            <a:endParaRPr lang="en-US" altLang="ko-KR" sz="3400"/>
          </a:p>
        </p:txBody>
      </p:sp>
    </p:spTree>
    <p:extLst>
      <p:ext uri="{BB962C8B-B14F-4D97-AF65-F5344CB8AC3E}">
        <p14:creationId xmlns:p14="http://schemas.microsoft.com/office/powerpoint/2010/main" val="140579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6611" y="502782"/>
            <a:ext cx="259228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j-lt"/>
                <a:cs typeface="Arial"/>
              </a:rPr>
              <a:t>Used</a:t>
            </a:r>
            <a:r>
              <a:rPr lang="en-US" altLang="ko-KR" sz="2800" b="1">
                <a:solidFill>
                  <a:srgbClr val="FFC000"/>
                </a:solidFill>
                <a:latin typeface="+mj-lt"/>
                <a:cs typeface="Arial"/>
              </a:rPr>
              <a:t> Technologies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926" y="1623086"/>
            <a:ext cx="312981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Database + deployment</a:t>
            </a:r>
            <a:endParaRPr lang="en-US" sz="1200">
              <a:ea typeface="+mn-lt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SQL on Google Cloud</a:t>
            </a:r>
            <a:endParaRPr lang="en-US">
              <a:solidFill>
                <a:schemeClr val="bg1"/>
              </a:solidFill>
              <a:ea typeface="Arial Unicode MS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endParaRPr lang="en-US" altLang="ko-KR" sz="1200">
              <a:solidFill>
                <a:schemeClr val="bg1"/>
              </a:solidFill>
              <a:ea typeface="Arial Unicode MS"/>
              <a:cs typeface="+mn-lt"/>
            </a:endParaRPr>
          </a:p>
          <a:p>
            <a:r>
              <a:rPr lang="en-US" altLang="ko-KR" sz="1200">
                <a:solidFill>
                  <a:schemeClr val="bg1"/>
                </a:solidFill>
                <a:ea typeface="Arial Unicode MS"/>
                <a:cs typeface="+mn-lt"/>
              </a:rPr>
              <a:t>Full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 REST API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NodeJS + Express</a:t>
            </a:r>
          </a:p>
          <a:p>
            <a:endParaRPr lang="en-US" altLang="ko-KR" sz="1200">
              <a:solidFill>
                <a:schemeClr val="bg1"/>
              </a:solidFill>
              <a:cs typeface="Arial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Cross Domain Communication</a:t>
            </a:r>
          </a:p>
          <a:p>
            <a:pPr marL="171450" indent="-171450">
              <a:buFont typeface="Arial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Cors</a:t>
            </a:r>
          </a:p>
        </p:txBody>
      </p:sp>
      <p:pic>
        <p:nvPicPr>
          <p:cNvPr id="20" name="Afbeelding 20" descr="Afbeelding met tekening, teken&#10;&#10;Beschrijving is gegenereerd met zeer hoge betrouwbaarheid">
            <a:extLst>
              <a:ext uri="{FF2B5EF4-FFF2-40B4-BE49-F238E27FC236}">
                <a16:creationId xmlns:a16="http://schemas.microsoft.com/office/drawing/2014/main" id="{826F8CE2-C88A-45D9-BA79-81FCAC1327D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2"/>
          <a:srcRect l="36" r="36"/>
          <a:stretch/>
        </p:blipFill>
        <p:spPr/>
      </p:pic>
      <p:pic>
        <p:nvPicPr>
          <p:cNvPr id="42" name="Afbeelding 42">
            <a:extLst>
              <a:ext uri="{FF2B5EF4-FFF2-40B4-BE49-F238E27FC236}">
                <a16:creationId xmlns:a16="http://schemas.microsoft.com/office/drawing/2014/main" id="{783AD8CE-8DD5-424A-83D1-72741C493DB8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3"/>
          <a:srcRect l="101" r="101"/>
          <a:stretch/>
        </p:blipFill>
        <p:spPr/>
      </p:pic>
      <p:pic>
        <p:nvPicPr>
          <p:cNvPr id="46" name="Afbeelding 46">
            <a:extLst>
              <a:ext uri="{FF2B5EF4-FFF2-40B4-BE49-F238E27FC236}">
                <a16:creationId xmlns:a16="http://schemas.microsoft.com/office/drawing/2014/main" id="{19F7E38D-07C1-4A8B-BBC0-09AB033D80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6" r="36"/>
          <a:stretch/>
        </p:blipFill>
        <p:spPr/>
      </p:pic>
      <p:pic>
        <p:nvPicPr>
          <p:cNvPr id="54" name="Afbeelding 54">
            <a:extLst>
              <a:ext uri="{FF2B5EF4-FFF2-40B4-BE49-F238E27FC236}">
                <a16:creationId xmlns:a16="http://schemas.microsoft.com/office/drawing/2014/main" id="{BEA3376A-805E-4AAA-A7ED-A4CD2BA4A41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5"/>
          <a:srcRect l="36" r="36"/>
          <a:stretch/>
        </p:blipFill>
        <p:spPr/>
      </p:pic>
    </p:spTree>
    <p:extLst>
      <p:ext uri="{BB962C8B-B14F-4D97-AF65-F5344CB8AC3E}">
        <p14:creationId xmlns:p14="http://schemas.microsoft.com/office/powerpoint/2010/main" val="226922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accent2"/>
                </a:solidFill>
                <a:cs typeface="Arial"/>
              </a:rPr>
              <a:t>Why </a:t>
            </a:r>
            <a:r>
              <a:rPr lang="en-US" sz="3600">
                <a:solidFill>
                  <a:schemeClr val="bg1"/>
                </a:solidFill>
                <a:cs typeface="Arial"/>
              </a:rPr>
              <a:t>Google </a:t>
            </a:r>
            <a:r>
              <a:rPr lang="en-US" sz="3600">
                <a:solidFill>
                  <a:schemeClr val="accent2"/>
                </a:solidFill>
                <a:cs typeface="Arial"/>
              </a:rPr>
              <a:t>Cloud?</a:t>
            </a:r>
            <a:endParaRPr lang="en-US" sz="360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0359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111871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763849" y="3020144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405587" y="3928417"/>
            <a:ext cx="5328592" cy="755937"/>
            <a:chOff x="3414539" y="1203598"/>
            <a:chExt cx="5328592" cy="755937"/>
          </a:xfrm>
        </p:grpSpPr>
        <p:grpSp>
          <p:nvGrpSpPr>
            <p:cNvPr id="35" name="Group 34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4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733779" y="1402521"/>
            <a:ext cx="3716924" cy="534690"/>
            <a:chOff x="4667944" y="1383471"/>
            <a:chExt cx="3716924" cy="534690"/>
          </a:xfrm>
        </p:grpSpPr>
        <p:sp>
          <p:nvSpPr>
            <p:cNvPr id="46" name="TextBox 45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Google has a lot of services available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Wide range of vareity</a:t>
              </a:r>
              <a:endParaRPr lang="nl-NL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80474" y="2314068"/>
            <a:ext cx="3716924" cy="542627"/>
            <a:chOff x="4667944" y="1383471"/>
            <a:chExt cx="3716924" cy="542627"/>
          </a:xfrm>
        </p:grpSpPr>
        <p:sp>
          <p:nvSpPr>
            <p:cNvPr id="50" name="TextBox 49"/>
            <p:cNvSpPr txBox="1"/>
            <p:nvPr/>
          </p:nvSpPr>
          <p:spPr>
            <a:xfrm>
              <a:off x="4667944" y="1649099"/>
              <a:ext cx="3346722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VM's and SQL server are easy to manage</a:t>
              </a:r>
              <a:endParaRPr lang="nl-NL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Easy to manage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027169" y="3225615"/>
            <a:ext cx="3716924" cy="534690"/>
            <a:chOff x="4667944" y="1383471"/>
            <a:chExt cx="3716924" cy="534690"/>
          </a:xfrm>
        </p:grpSpPr>
        <p:sp>
          <p:nvSpPr>
            <p:cNvPr id="53" name="TextBox 52"/>
            <p:cNvSpPr txBox="1"/>
            <p:nvPr/>
          </p:nvSpPr>
          <p:spPr>
            <a:xfrm>
              <a:off x="4667944" y="1641162"/>
              <a:ext cx="370708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VM's and SQL server up and running in few clicks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Easy setup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673864" y="4137162"/>
            <a:ext cx="3716924" cy="534690"/>
            <a:chOff x="4667944" y="1383471"/>
            <a:chExt cx="3716924" cy="534690"/>
          </a:xfrm>
        </p:grpSpPr>
        <p:sp>
          <p:nvSpPr>
            <p:cNvPr id="56" name="TextBox 55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Unlimited credits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87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473769" y="2298643"/>
            <a:ext cx="208823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A9588DE-EEE6-4BC1-9825-9DE520D6A663}"/>
              </a:ext>
            </a:extLst>
          </p:cNvPr>
          <p:cNvSpPr txBox="1"/>
          <p:nvPr/>
        </p:nvSpPr>
        <p:spPr>
          <a:xfrm>
            <a:off x="566611" y="502782"/>
            <a:ext cx="259228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j-lt"/>
                <a:cs typeface="Arial"/>
              </a:rPr>
              <a:t>Database</a:t>
            </a:r>
            <a:endParaRPr lang="nl-NL"/>
          </a:p>
          <a:p>
            <a:r>
              <a:rPr lang="en-US" altLang="ko-KR" sz="2800" b="1">
                <a:solidFill>
                  <a:srgbClr val="FFC000"/>
                </a:solidFill>
                <a:latin typeface="+mj-lt"/>
                <a:cs typeface="Arial"/>
              </a:rPr>
              <a:t>Structure</a:t>
            </a:r>
            <a:endParaRPr lang="en-US"/>
          </a:p>
        </p:txBody>
      </p:sp>
      <p:pic>
        <p:nvPicPr>
          <p:cNvPr id="7" name="Afbeelding 7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794683A0-D712-412B-967A-741797DA0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" t="1012" r="4664" b="1214"/>
          <a:stretch/>
        </p:blipFill>
        <p:spPr>
          <a:xfrm>
            <a:off x="5508921" y="1416231"/>
            <a:ext cx="1702157" cy="3102124"/>
          </a:xfrm>
          <a:prstGeom prst="rect">
            <a:avLst/>
          </a:prstGeom>
        </p:spPr>
      </p:pic>
      <p:pic>
        <p:nvPicPr>
          <p:cNvPr id="9" name="Afbeelding 10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9A56B179-71F4-4D0C-AC94-DA5AADB1F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" r="477" b="238"/>
          <a:stretch/>
        </p:blipFill>
        <p:spPr>
          <a:xfrm>
            <a:off x="1077823" y="2058738"/>
            <a:ext cx="1703650" cy="1751644"/>
          </a:xfrm>
          <a:prstGeom prst="rect">
            <a:avLst/>
          </a:prstGeom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2F0DF9D-CAE9-4B32-B1B6-5E26E1FEDD16}"/>
              </a:ext>
            </a:extLst>
          </p:cNvPr>
          <p:cNvCxnSpPr/>
          <p:nvPr/>
        </p:nvCxnSpPr>
        <p:spPr>
          <a:xfrm>
            <a:off x="2779159" y="2923638"/>
            <a:ext cx="2729072" cy="12844"/>
          </a:xfrm>
          <a:prstGeom prst="straightConnector1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D122F061-F44E-45CA-85F4-F9DA6DFD6F0F}"/>
              </a:ext>
            </a:extLst>
          </p:cNvPr>
          <p:cNvCxnSpPr/>
          <p:nvPr/>
        </p:nvCxnSpPr>
        <p:spPr>
          <a:xfrm flipH="1">
            <a:off x="5386946" y="2789806"/>
            <a:ext cx="116027" cy="123184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49A0DD79-18DB-4F9E-A255-65DC38D6D4CE}"/>
              </a:ext>
            </a:extLst>
          </p:cNvPr>
          <p:cNvCxnSpPr>
            <a:cxnSpLocks/>
          </p:cNvCxnSpPr>
          <p:nvPr/>
        </p:nvCxnSpPr>
        <p:spPr>
          <a:xfrm flipH="1" flipV="1">
            <a:off x="5373809" y="2932697"/>
            <a:ext cx="142303" cy="11986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B143968D-C096-4D9D-B433-53F955CB30C6}"/>
              </a:ext>
            </a:extLst>
          </p:cNvPr>
          <p:cNvCxnSpPr>
            <a:cxnSpLocks/>
          </p:cNvCxnSpPr>
          <p:nvPr/>
        </p:nvCxnSpPr>
        <p:spPr>
          <a:xfrm flipH="1">
            <a:off x="2865202" y="2811237"/>
            <a:ext cx="1727" cy="18747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A5F054C7-C39A-46BE-B7A9-510E34BB01A4}"/>
              </a:ext>
            </a:extLst>
          </p:cNvPr>
          <p:cNvCxnSpPr>
            <a:cxnSpLocks/>
          </p:cNvCxnSpPr>
          <p:nvPr/>
        </p:nvCxnSpPr>
        <p:spPr>
          <a:xfrm flipH="1">
            <a:off x="2936640" y="2811236"/>
            <a:ext cx="1727" cy="18747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3E6DF779-7D60-4E71-AD31-E310FC5232E6}"/>
              </a:ext>
            </a:extLst>
          </p:cNvPr>
          <p:cNvCxnSpPr>
            <a:cxnSpLocks/>
          </p:cNvCxnSpPr>
          <p:nvPr/>
        </p:nvCxnSpPr>
        <p:spPr>
          <a:xfrm flipH="1">
            <a:off x="5322653" y="2839811"/>
            <a:ext cx="1727" cy="18747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5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AA9588DE-EEE6-4BC1-9825-9DE520D6A663}"/>
              </a:ext>
            </a:extLst>
          </p:cNvPr>
          <p:cNvSpPr txBox="1"/>
          <p:nvPr/>
        </p:nvSpPr>
        <p:spPr>
          <a:xfrm>
            <a:off x="180849" y="145594"/>
            <a:ext cx="259228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j-lt"/>
                <a:cs typeface="Arial"/>
              </a:rPr>
              <a:t>REST </a:t>
            </a:r>
            <a:r>
              <a:rPr lang="en-US" altLang="ko-KR" sz="2800" b="1">
                <a:solidFill>
                  <a:srgbClr val="FFC000"/>
                </a:solidFill>
                <a:latin typeface="+mj-lt"/>
                <a:cs typeface="Arial"/>
              </a:rPr>
              <a:t>API:</a:t>
            </a:r>
          </a:p>
        </p:txBody>
      </p:sp>
      <p:pic>
        <p:nvPicPr>
          <p:cNvPr id="2" name="Afbeelding 2" descr="Afbeelding met telefoon&#10;&#10;Beschrijving is gegenereerd met zeer hoge betrouwbaarheid">
            <a:extLst>
              <a:ext uri="{FF2B5EF4-FFF2-40B4-BE49-F238E27FC236}">
                <a16:creationId xmlns:a16="http://schemas.microsoft.com/office/drawing/2014/main" id="{20C83C78-76BC-4658-988D-6062C6B8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43815"/>
            <a:ext cx="3850480" cy="4848727"/>
          </a:xfrm>
          <a:prstGeom prst="rect">
            <a:avLst/>
          </a:prstGeom>
        </p:spPr>
      </p:pic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D206D469-9105-4CA6-A16C-DB18924198D9}"/>
              </a:ext>
            </a:extLst>
          </p:cNvPr>
          <p:cNvSpPr txBox="1">
            <a:spLocks/>
          </p:cNvSpPr>
          <p:nvPr/>
        </p:nvSpPr>
        <p:spPr>
          <a:xfrm>
            <a:off x="181981" y="566961"/>
            <a:ext cx="4440025" cy="187220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Some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000" b="1" spc="-150">
                <a:solidFill>
                  <a:schemeClr val="accent2"/>
                </a:solidFill>
                <a:latin typeface="+mj-lt"/>
                <a:cs typeface="Arial" pitchFamily="34" charset="0"/>
              </a:rPr>
              <a:t>Code</a:t>
            </a:r>
            <a:r>
              <a:rPr lang="en-US" altLang="ko-KR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l-BE" altLang="ko-KR" sz="2400" b="1" spc="-150" err="1">
                <a:solidFill>
                  <a:schemeClr val="bg1"/>
                </a:solidFill>
                <a:latin typeface="+mj-lt"/>
                <a:cs typeface="Arial" pitchFamily="34" charset="0"/>
              </a:rPr>
              <a:t>Examples</a:t>
            </a:r>
            <a:endParaRPr lang="en-US" altLang="ko-KR" sz="2400" b="1" spc="-15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C5402AEC-1266-4D34-94AA-0DBF74B21BBF}"/>
              </a:ext>
            </a:extLst>
          </p:cNvPr>
          <p:cNvCxnSpPr/>
          <p:nvPr/>
        </p:nvCxnSpPr>
        <p:spPr>
          <a:xfrm>
            <a:off x="4114800" y="211455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inkeraccolade 7">
            <a:extLst>
              <a:ext uri="{FF2B5EF4-FFF2-40B4-BE49-F238E27FC236}">
                <a16:creationId xmlns:a16="http://schemas.microsoft.com/office/drawing/2014/main" id="{56AA2C62-B13A-4A6B-95C4-09F95EBE0DD7}"/>
              </a:ext>
            </a:extLst>
          </p:cNvPr>
          <p:cNvSpPr/>
          <p:nvPr/>
        </p:nvSpPr>
        <p:spPr>
          <a:xfrm>
            <a:off x="4087083" y="100013"/>
            <a:ext cx="485775" cy="4936331"/>
          </a:xfrm>
          <a:prstGeom prst="leftBrace">
            <a:avLst/>
          </a:prstGeom>
          <a:solidFill>
            <a:srgbClr val="44434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EA0BC92-2FA7-4616-9F0A-20A55EBBE036}"/>
              </a:ext>
            </a:extLst>
          </p:cNvPr>
          <p:cNvSpPr txBox="1"/>
          <p:nvPr/>
        </p:nvSpPr>
        <p:spPr>
          <a:xfrm>
            <a:off x="2050256" y="23860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CRUD Operations</a:t>
            </a:r>
            <a:endParaRPr lang="nl-NL">
              <a:solidFill>
                <a:schemeClr val="bg1"/>
              </a:solidFill>
              <a:cs typeface="Arial"/>
            </a:endParaRPr>
          </a:p>
        </p:txBody>
      </p:sp>
      <p:pic>
        <p:nvPicPr>
          <p:cNvPr id="10" name="Afbeelding 10">
            <a:extLst>
              <a:ext uri="{FF2B5EF4-FFF2-40B4-BE49-F238E27FC236}">
                <a16:creationId xmlns:a16="http://schemas.microsoft.com/office/drawing/2014/main" id="{47A4435C-89FB-47CB-A52D-371DEB5C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" y="3534897"/>
            <a:ext cx="3886200" cy="1459843"/>
          </a:xfrm>
          <a:prstGeom prst="rect">
            <a:avLst/>
          </a:prstGeom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62731018-A4A0-4941-B612-0DE13BC2365A}"/>
              </a:ext>
            </a:extLst>
          </p:cNvPr>
          <p:cNvCxnSpPr/>
          <p:nvPr/>
        </p:nvCxnSpPr>
        <p:spPr>
          <a:xfrm flipH="1">
            <a:off x="2278857" y="2357437"/>
            <a:ext cx="2814636" cy="13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2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AA9588DE-EEE6-4BC1-9825-9DE520D6A663}"/>
              </a:ext>
            </a:extLst>
          </p:cNvPr>
          <p:cNvSpPr txBox="1"/>
          <p:nvPr/>
        </p:nvSpPr>
        <p:spPr>
          <a:xfrm>
            <a:off x="180849" y="145594"/>
            <a:ext cx="381386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j-lt"/>
                <a:cs typeface="Arial"/>
              </a:rPr>
              <a:t>REST </a:t>
            </a:r>
            <a:r>
              <a:rPr lang="en-US" altLang="ko-KR" sz="2800" b="1">
                <a:solidFill>
                  <a:srgbClr val="FFC000"/>
                </a:solidFill>
                <a:latin typeface="+mj-lt"/>
                <a:cs typeface="Arial"/>
              </a:rPr>
              <a:t>API: Result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C5402AEC-1266-4D34-94AA-0DBF74B21BBF}"/>
              </a:ext>
            </a:extLst>
          </p:cNvPr>
          <p:cNvCxnSpPr/>
          <p:nvPr/>
        </p:nvCxnSpPr>
        <p:spPr>
          <a:xfrm>
            <a:off x="4114800" y="211455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C4474352-42B4-4680-8BB5-7D875513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971897"/>
            <a:ext cx="2743200" cy="3356871"/>
          </a:xfrm>
          <a:prstGeom prst="rect">
            <a:avLst/>
          </a:prstGeom>
        </p:spPr>
      </p:pic>
      <p:pic>
        <p:nvPicPr>
          <p:cNvPr id="11" name="Afbeelding 12" descr="Afbeelding met kaart&#10;&#10;Beschrijving is gegenereerd met zeer hoge betrouwbaarheid">
            <a:extLst>
              <a:ext uri="{FF2B5EF4-FFF2-40B4-BE49-F238E27FC236}">
                <a16:creationId xmlns:a16="http://schemas.microsoft.com/office/drawing/2014/main" id="{98667014-47AE-40AA-9F49-5602F7B1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650" y="592931"/>
            <a:ext cx="2629413" cy="4114800"/>
          </a:xfrm>
          <a:prstGeom prst="rect">
            <a:avLst/>
          </a:prstGeom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692471E3-FA1A-4BFB-97D8-7221FF096B72}"/>
              </a:ext>
            </a:extLst>
          </p:cNvPr>
          <p:cNvCxnSpPr/>
          <p:nvPr/>
        </p:nvCxnSpPr>
        <p:spPr>
          <a:xfrm flipV="1">
            <a:off x="1985962" y="1385888"/>
            <a:ext cx="3443289" cy="242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83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>
                <a:cs typeface="Arial"/>
              </a:rPr>
              <a:t>Application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29236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FD534C9EDF144DBC1D7BEF1AD5720C" ma:contentTypeVersion="3" ma:contentTypeDescription="Een nieuw document maken." ma:contentTypeScope="" ma:versionID="368747bf3f774aed4c6ad153ce1afda8">
  <xsd:schema xmlns:xsd="http://www.w3.org/2001/XMLSchema" xmlns:xs="http://www.w3.org/2001/XMLSchema" xmlns:p="http://schemas.microsoft.com/office/2006/metadata/properties" xmlns:ns3="13fbef3b-f967-49e2-a3b2-677f66c3b203" targetNamespace="http://schemas.microsoft.com/office/2006/metadata/properties" ma:root="true" ma:fieldsID="349393a2d798efb7739358015b28066f" ns3:_="">
    <xsd:import namespace="13fbef3b-f967-49e2-a3b2-677f66c3b20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fbef3b-f967-49e2-a3b2-677f66c3b2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D9DB62-798E-4E01-B3BD-49288F7694CB}">
  <ds:schemaRefs>
    <ds:schemaRef ds:uri="13fbef3b-f967-49e2-a3b2-677f66c3b2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246A1D2-0BBB-43D5-9BA7-8DCCC0EF33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3D0A12-FD8D-492C-A9A7-F6B307AA73D2}">
  <ds:schemaRefs>
    <ds:schemaRef ds:uri="13fbef3b-f967-49e2-a3b2-677f66c3b20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On-screen Show (16:9)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revision>1</cp:revision>
  <dcterms:created xsi:type="dcterms:W3CDTF">2016-12-05T23:26:54Z</dcterms:created>
  <dcterms:modified xsi:type="dcterms:W3CDTF">2020-04-29T08:56:39Z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0x0101008DFD534C9EDF144DBC1D7BEF1AD5720C</vt:lpwstr>
  </property>
</Properties>
</file>